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8"/>
  </p:notesMasterIdLst>
  <p:handoutMasterIdLst>
    <p:handoutMasterId r:id="rId99"/>
  </p:handoutMasterIdLst>
  <p:sldIdLst>
    <p:sldId id="346" r:id="rId2"/>
    <p:sldId id="860" r:id="rId3"/>
    <p:sldId id="1576" r:id="rId4"/>
    <p:sldId id="1511" r:id="rId5"/>
    <p:sldId id="1549" r:id="rId6"/>
    <p:sldId id="1290" r:id="rId7"/>
    <p:sldId id="1516" r:id="rId8"/>
    <p:sldId id="1517" r:id="rId9"/>
    <p:sldId id="1518" r:id="rId10"/>
    <p:sldId id="1519" r:id="rId11"/>
    <p:sldId id="1520" r:id="rId12"/>
    <p:sldId id="1512" r:id="rId13"/>
    <p:sldId id="1524" r:id="rId14"/>
    <p:sldId id="1525" r:id="rId15"/>
    <p:sldId id="1547" r:id="rId16"/>
    <p:sldId id="1526" r:id="rId17"/>
    <p:sldId id="1575" r:id="rId18"/>
    <p:sldId id="763" r:id="rId19"/>
    <p:sldId id="1350" r:id="rId20"/>
    <p:sldId id="1084" r:id="rId21"/>
    <p:sldId id="1038" r:id="rId22"/>
    <p:sldId id="1558" r:id="rId23"/>
    <p:sldId id="771" r:id="rId24"/>
    <p:sldId id="1195" r:id="rId25"/>
    <p:sldId id="1522" r:id="rId26"/>
    <p:sldId id="1362" r:id="rId27"/>
    <p:sldId id="1471" r:id="rId28"/>
    <p:sldId id="1474" r:id="rId29"/>
    <p:sldId id="1306" r:id="rId30"/>
    <p:sldId id="1581" r:id="rId31"/>
    <p:sldId id="448" r:id="rId32"/>
    <p:sldId id="1112" r:id="rId33"/>
    <p:sldId id="1397" r:id="rId34"/>
    <p:sldId id="1363" r:id="rId35"/>
    <p:sldId id="1298" r:id="rId36"/>
    <p:sldId id="1583" r:id="rId37"/>
    <p:sldId id="785" r:id="rId38"/>
    <p:sldId id="1585" r:id="rId39"/>
    <p:sldId id="1430" r:id="rId40"/>
    <p:sldId id="1582" r:id="rId41"/>
    <p:sldId id="1542" r:id="rId42"/>
    <p:sldId id="1332" r:id="rId43"/>
    <p:sldId id="1566" r:id="rId44"/>
    <p:sldId id="1570" r:id="rId45"/>
    <p:sldId id="1571" r:id="rId46"/>
    <p:sldId id="1531" r:id="rId47"/>
    <p:sldId id="1572" r:id="rId48"/>
    <p:sldId id="1573" r:id="rId49"/>
    <p:sldId id="1574" r:id="rId50"/>
    <p:sldId id="1557" r:id="rId51"/>
    <p:sldId id="1358" r:id="rId52"/>
    <p:sldId id="1351" r:id="rId53"/>
    <p:sldId id="1523" r:id="rId54"/>
    <p:sldId id="1090" r:id="rId55"/>
    <p:sldId id="760" r:id="rId56"/>
    <p:sldId id="1514" r:id="rId57"/>
    <p:sldId id="1577" r:id="rId58"/>
    <p:sldId id="1561" r:id="rId59"/>
    <p:sldId id="755" r:id="rId60"/>
    <p:sldId id="829" r:id="rId61"/>
    <p:sldId id="828" r:id="rId62"/>
    <p:sldId id="682" r:id="rId63"/>
    <p:sldId id="1091" r:id="rId64"/>
    <p:sldId id="1436" r:id="rId65"/>
    <p:sldId id="1545" r:id="rId66"/>
    <p:sldId id="1554" r:id="rId67"/>
    <p:sldId id="1072" r:id="rId68"/>
    <p:sldId id="841" r:id="rId69"/>
    <p:sldId id="1578" r:id="rId70"/>
    <p:sldId id="864" r:id="rId71"/>
    <p:sldId id="1465" r:id="rId72"/>
    <p:sldId id="1444" r:id="rId73"/>
    <p:sldId id="1442" r:id="rId74"/>
    <p:sldId id="683" r:id="rId75"/>
    <p:sldId id="1070" r:id="rId76"/>
    <p:sldId id="1294" r:id="rId77"/>
    <p:sldId id="1295" r:id="rId78"/>
    <p:sldId id="1579" r:id="rId79"/>
    <p:sldId id="1087" r:id="rId80"/>
    <p:sldId id="843" r:id="rId81"/>
    <p:sldId id="1086" r:id="rId82"/>
    <p:sldId id="848" r:id="rId83"/>
    <p:sldId id="849" r:id="rId84"/>
    <p:sldId id="850" r:id="rId85"/>
    <p:sldId id="853" r:id="rId86"/>
    <p:sldId id="854" r:id="rId87"/>
    <p:sldId id="856" r:id="rId88"/>
    <p:sldId id="857" r:id="rId89"/>
    <p:sldId id="858" r:id="rId90"/>
    <p:sldId id="859" r:id="rId91"/>
    <p:sldId id="862" r:id="rId92"/>
    <p:sldId id="863" r:id="rId93"/>
    <p:sldId id="1580" r:id="rId94"/>
    <p:sldId id="709" r:id="rId95"/>
    <p:sldId id="688" r:id="rId96"/>
    <p:sldId id="9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3"/>
    <p:restoredTop sz="87695"/>
  </p:normalViewPr>
  <p:slideViewPr>
    <p:cSldViewPr snapToGrid="0" snapToObjects="1">
      <p:cViewPr varScale="1">
        <p:scale>
          <a:sx n="96" d="100"/>
          <a:sy n="96" d="100"/>
        </p:scale>
        <p:origin x="1456" y="176"/>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5/26/20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82440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BLACK OR WHITE? -&gt; I like them both, so figured it could be up to the digression of the deck lead. But let me know if you like one more than the other.</a:t>
            </a:r>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a:p>
        </p:txBody>
      </p:sp>
    </p:spTree>
    <p:extLst>
      <p:ext uri="{BB962C8B-B14F-4D97-AF65-F5344CB8AC3E}">
        <p14:creationId xmlns:p14="http://schemas.microsoft.com/office/powerpoint/2010/main" val="40849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236211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dirty="0"/>
          </a:p>
        </p:txBody>
      </p:sp>
    </p:spTree>
    <p:extLst>
      <p:ext uri="{BB962C8B-B14F-4D97-AF65-F5344CB8AC3E}">
        <p14:creationId xmlns:p14="http://schemas.microsoft.com/office/powerpoint/2010/main" val="1265005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 of 2</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 of 2</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42</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44</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dirty="0"/>
          </a:p>
        </p:txBody>
      </p:sp>
    </p:spTree>
    <p:extLst>
      <p:ext uri="{BB962C8B-B14F-4D97-AF65-F5344CB8AC3E}">
        <p14:creationId xmlns:p14="http://schemas.microsoft.com/office/powerpoint/2010/main" val="996874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56</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57</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61</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496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62</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a:t>
            </a:fld>
            <a:endParaRPr lang="en-US" dirty="0"/>
          </a:p>
        </p:txBody>
      </p:sp>
    </p:spTree>
    <p:extLst>
      <p:ext uri="{BB962C8B-B14F-4D97-AF65-F5344CB8AC3E}">
        <p14:creationId xmlns:p14="http://schemas.microsoft.com/office/powerpoint/2010/main" val="21459323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92</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93</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94</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95</a:t>
            </a:fld>
            <a:endParaRPr lang="en-US"/>
          </a:p>
        </p:txBody>
      </p:sp>
    </p:spTree>
    <p:extLst>
      <p:ext uri="{BB962C8B-B14F-4D97-AF65-F5344CB8AC3E}">
        <p14:creationId xmlns:p14="http://schemas.microsoft.com/office/powerpoint/2010/main" val="166771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96</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99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5/26/20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5/26/20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5/26/20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5/26/20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5/26/20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5/29/20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5/26/20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tiff"/><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1.wdp"/><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7.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 Id="rId14" Type="http://schemas.openxmlformats.org/officeDocument/2006/relationships/image" Target="../media/image2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tiff"/><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1.wdp"/><Relationship Id="rId2" Type="http://schemas.openxmlformats.org/officeDocument/2006/relationships/notesSlide" Target="../notesSlides/notesSlide18.xml"/><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7.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 Id="rId1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tiff"/><Relationship Id="rId2" Type="http://schemas.openxmlformats.org/officeDocument/2006/relationships/notesSlide" Target="../notesSlides/notesSlide37.xml"/><Relationship Id="rId16" Type="http://schemas.openxmlformats.org/officeDocument/2006/relationships/image" Target="../media/image64.tiff"/><Relationship Id="rId20" Type="http://schemas.openxmlformats.org/officeDocument/2006/relationships/image" Target="../media/image67.tiff"/><Relationship Id="rId1" Type="http://schemas.openxmlformats.org/officeDocument/2006/relationships/slideLayout" Target="../slideLayouts/slideLayout19.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jpeg"/><Relationship Id="rId15" Type="http://schemas.openxmlformats.org/officeDocument/2006/relationships/image" Target="../media/image63.tiff"/><Relationship Id="rId10" Type="http://schemas.openxmlformats.org/officeDocument/2006/relationships/image" Target="../media/image58.png"/><Relationship Id="rId19" Type="http://schemas.openxmlformats.org/officeDocument/2006/relationships/image" Target="../media/image66.tiff"/><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6.tiff"/><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tiff"/><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11" Type="http://schemas.microsoft.com/office/2007/relationships/hdphoto" Target="../media/hdphoto1.wdp"/><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tiff"/><Relationship Id="rId14" Type="http://schemas.openxmlformats.org/officeDocument/2006/relationships/image" Target="../media/image27.tiff"/></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Layout" Target="../slideLayouts/slideLayout21.xml"/><Relationship Id="rId5" Type="http://schemas.openxmlformats.org/officeDocument/2006/relationships/image" Target="../media/image32.emf"/><Relationship Id="rId4" Type="http://schemas.openxmlformats.org/officeDocument/2006/relationships/image" Target="../media/image3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76.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70.emf"/><Relationship Id="rId4" Type="http://schemas.openxmlformats.org/officeDocument/2006/relationships/image" Target="../media/image69.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77.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83.tiff"/><Relationship Id="rId4" Type="http://schemas.openxmlformats.org/officeDocument/2006/relationships/image" Target="../media/image82.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tiff"/><Relationship Id="rId7"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19.xml"/><Relationship Id="rId6" Type="http://schemas.openxmlformats.org/officeDocument/2006/relationships/image" Target="../media/image88.tiff"/><Relationship Id="rId5" Type="http://schemas.openxmlformats.org/officeDocument/2006/relationships/image" Target="../media/image87.tiff"/><Relationship Id="rId4" Type="http://schemas.openxmlformats.org/officeDocument/2006/relationships/image" Target="../media/image86.tiff"/></Relationships>
</file>

<file path=ppt/slides/_rels/slide95.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67.xml"/><Relationship Id="rId1" Type="http://schemas.openxmlformats.org/officeDocument/2006/relationships/slideLayout" Target="../slideLayouts/slideLayout19.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jpeg"/></Relationships>
</file>

<file path=ppt/slides/_rels/slide96.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a:xfrm>
            <a:off x="320263" y="382394"/>
            <a:ext cx="4798002" cy="1131782"/>
          </a:xfrm>
        </p:spPr>
        <p:txBody>
          <a:bodyPr/>
          <a:lstStyle/>
          <a:p>
            <a:r>
              <a:rPr lang="en-US" dirty="0"/>
              <a:t>A few of our </a:t>
            </a:r>
            <a:br>
              <a:rPr lang="en-US" dirty="0"/>
            </a:br>
            <a:r>
              <a:rPr lang="en-US" dirty="0"/>
              <a:t>client partners</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25251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9"/>
          <a:stretch>
            <a:fillRect/>
          </a:stretch>
        </p:blipFill>
        <p:spPr>
          <a:xfrm>
            <a:off x="816697" y="3803807"/>
            <a:ext cx="1464530" cy="488176"/>
          </a:xfrm>
          <a:prstGeom prst="rect">
            <a:avLst/>
          </a:prstGeom>
        </p:spPr>
      </p:pic>
      <p:pic>
        <p:nvPicPr>
          <p:cNvPr id="3" name="Picture 2">
            <a:extLst>
              <a:ext uri="{FF2B5EF4-FFF2-40B4-BE49-F238E27FC236}">
                <a16:creationId xmlns:a16="http://schemas.microsoft.com/office/drawing/2014/main" id="{6CC60FF7-38E8-9F41-99AF-D77A05830757}"/>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4" name="Picture 13">
            <a:extLst>
              <a:ext uri="{FF2B5EF4-FFF2-40B4-BE49-F238E27FC236}">
                <a16:creationId xmlns:a16="http://schemas.microsoft.com/office/drawing/2014/main" id="{5311F7A2-3F31-7A4D-85D2-27678A411E94}"/>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61356" y="2592671"/>
            <a:ext cx="2171675" cy="517720"/>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3">
            <a:biLevel thresh="50000"/>
          </a:blip>
          <a:stretch>
            <a:fillRect/>
          </a:stretch>
        </p:blipFill>
        <p:spPr>
          <a:xfrm>
            <a:off x="9161355" y="3988923"/>
            <a:ext cx="2171675" cy="219187"/>
          </a:xfrm>
          <a:prstGeom prst="rect">
            <a:avLst/>
          </a:prstGeom>
        </p:spPr>
      </p:pic>
      <p:pic>
        <p:nvPicPr>
          <p:cNvPr id="16" name="Picture 15">
            <a:extLst>
              <a:ext uri="{FF2B5EF4-FFF2-40B4-BE49-F238E27FC236}">
                <a16:creationId xmlns:a16="http://schemas.microsoft.com/office/drawing/2014/main" id="{B4CA6269-3CF3-794F-B9AB-1A1709A3BD65}"/>
              </a:ext>
            </a:extLst>
          </p:cNvPr>
          <p:cNvPicPr>
            <a:picLocks noChangeAspect="1"/>
          </p:cNvPicPr>
          <p:nvPr/>
        </p:nvPicPr>
        <p:blipFill>
          <a:blip r:embed="rId14">
            <a:biLevel thresh="50000"/>
          </a:blip>
          <a:stretch>
            <a:fillRect/>
          </a:stretch>
        </p:blipFill>
        <p:spPr>
          <a:xfrm>
            <a:off x="6290102" y="3816757"/>
            <a:ext cx="2171676" cy="609352"/>
          </a:xfrm>
          <a:prstGeom prst="rect">
            <a:avLst/>
          </a:prstGeom>
        </p:spPr>
      </p:pic>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88502" y="364028"/>
            <a:ext cx="5984881" cy="1131782"/>
          </a:xfrm>
        </p:spPr>
        <p:txBody>
          <a:bodyPr/>
          <a:lstStyle/>
          <a:p>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r>
              <a:rPr lang="en-US" dirty="0"/>
              <a:t>               Jonathan Kanarek, COO, BuildFax</a:t>
            </a:r>
          </a:p>
        </p:txBody>
      </p:sp>
      <p:pic>
        <p:nvPicPr>
          <p:cNvPr id="20" name="Picture 19">
            <a:extLst>
              <a:ext uri="{FF2B5EF4-FFF2-40B4-BE49-F238E27FC236}">
                <a16:creationId xmlns:a16="http://schemas.microsoft.com/office/drawing/2014/main" id="{F64AB463-1741-A741-B41F-9AAFC41087CE}"/>
              </a:ext>
            </a:extLst>
          </p:cNvPr>
          <p:cNvPicPr>
            <a:picLocks noChangeAspect="1"/>
          </p:cNvPicPr>
          <p:nvPr/>
        </p:nvPicPr>
        <p:blipFill rotWithShape="1">
          <a:blip r:embed="rId15"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158829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124206"/>
          </a:xfrm>
          <a:prstGeom prst="rect">
            <a:avLst/>
          </a:prstGeom>
          <a:noFill/>
        </p:spPr>
        <p:txBody>
          <a:bodyPr wrap="square" rtlCol="0">
            <a:spAutoFit/>
          </a:bodyPr>
          <a:lstStyle/>
          <a:p>
            <a:r>
              <a:rPr lang="en-US" sz="4400" b="1" dirty="0">
                <a:solidFill>
                  <a:schemeClr val="bg1"/>
                </a:solidFill>
                <a:latin typeface="League Gothic" pitchFamily="2" charset="77"/>
              </a:rPr>
              <a:t>HELLO, COMPANY.</a:t>
            </a:r>
          </a:p>
          <a:p>
            <a:endParaRPr lang="en-US" sz="20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is why we loved your RPF and why we are excited to work with you.</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paragraph should have some more interesting copy that alludes to our creative approach.</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With our experience in </a:t>
            </a:r>
            <a:r>
              <a:rPr lang="en-US" sz="1400" dirty="0" err="1">
                <a:solidFill>
                  <a:schemeClr val="bg1"/>
                </a:solidFill>
                <a:latin typeface="Brandon Grotesque" panose="020B0503020203060202" pitchFamily="34" charset="77"/>
              </a:rPr>
              <a:t>xyz</a:t>
            </a:r>
            <a:r>
              <a:rPr lang="en-US" sz="1400" dirty="0">
                <a:solidFill>
                  <a:schemeClr val="bg1"/>
                </a:solidFill>
                <a:latin typeface="Brandon Grotesque" panose="020B0503020203060202" pitchFamily="34" charset="77"/>
              </a:rPr>
              <a:t> industry, we believe INK would be a great fit for this program. We hope you agree!</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Kari Hernandez + the INK team</a:t>
            </a:r>
          </a:p>
          <a:p>
            <a:r>
              <a:rPr lang="en-US" sz="1400" dirty="0">
                <a:solidFill>
                  <a:schemeClr val="bg1"/>
                </a:solidFill>
                <a:latin typeface="Brandon Grotesque" panose="020B0503020203060202" pitchFamily="34" charset="77"/>
                <a:hlinkClick r:id="rId3"/>
              </a:rPr>
              <a:t>kari@ink-co.com</a:t>
            </a:r>
            <a:r>
              <a:rPr lang="en-US" sz="1400" dirty="0">
                <a:solidFill>
                  <a:schemeClr val="bg1"/>
                </a:solidFill>
                <a:latin typeface="Brandon Grotesque" panose="020B0503020203060202" pitchFamily="34" charset="77"/>
              </a:rPr>
              <a:t>, 512.228.2835</a:t>
            </a:r>
            <a:endParaRPr lang="en-US" sz="1400" dirty="0">
              <a:solidFill>
                <a:schemeClr val="bg1"/>
              </a:solidFill>
              <a:latin typeface="League Gothic" pitchFamily="2" charset="77"/>
            </a:endParaRPr>
          </a:p>
          <a:p>
            <a:endParaRPr lang="en-US" sz="1400" b="1" dirty="0">
              <a:solidFill>
                <a:schemeClr val="bg1"/>
              </a:solidFill>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077492"/>
          </a:xfrm>
          <a:prstGeom prst="rect">
            <a:avLst/>
          </a:prstGeom>
          <a:noFill/>
          <a:ln w="12700">
            <a:noFill/>
          </a:ln>
        </p:spPr>
        <p:txBody>
          <a:bodyPr wrap="square" rtlCol="0">
            <a:spAutoFit/>
          </a:bodyPr>
          <a:lstStyle/>
          <a:p>
            <a:endParaRPr lang="en-US" sz="2000" b="1" dirty="0">
              <a:solidFill>
                <a:schemeClr val="bg1"/>
              </a:solidFill>
              <a:latin typeface="Brandon Grotesque" panose="020B0503020203060202" pitchFamily="34" charset="77"/>
            </a:endParaRPr>
          </a:p>
          <a:p>
            <a:pPr>
              <a:spcAft>
                <a:spcPts val="1200"/>
              </a:spcAft>
            </a:pPr>
            <a:r>
              <a:rPr lang="en-US" sz="2000" b="1" dirty="0">
                <a:solidFill>
                  <a:schemeClr val="bg1"/>
                </a:solidFill>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INK’s difference and approach</a:t>
            </a:r>
          </a:p>
        </p:txBody>
      </p:sp>
    </p:spTree>
    <p:extLst>
      <p:ext uri="{BB962C8B-B14F-4D97-AF65-F5344CB8AC3E}">
        <p14:creationId xmlns:p14="http://schemas.microsoft.com/office/powerpoint/2010/main" val="262324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7" name="Text Placeholder 6">
            <a:extLst>
              <a:ext uri="{FF2B5EF4-FFF2-40B4-BE49-F238E27FC236}">
                <a16:creationId xmlns:a16="http://schemas.microsoft.com/office/drawing/2014/main" id="{0E413606-32D6-DE4F-84F4-A183EF9F182B}"/>
              </a:ext>
            </a:extLst>
          </p:cNvPr>
          <p:cNvSpPr>
            <a:spLocks noGrp="1"/>
          </p:cNvSpPr>
          <p:nvPr>
            <p:ph type="body" idx="1"/>
          </p:nvPr>
        </p:nvSpPr>
        <p:spPr/>
        <p:txBody>
          <a:bodyPr/>
          <a:lstStyle/>
          <a:p>
            <a:r>
              <a:rPr lang="en-US" dirty="0"/>
              <a:t>INK helps marketers move beyond what’s predictable by rethinking what’s possible.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Define the face, voice,</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and purpose behind</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your company.</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Reach, relate, repeat. Media, analysts, influencers.</a:t>
            </a: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2407803"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Build brand trust with generous expertise.</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431195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Fill your funnel and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satisfy your sales team.  </a:t>
            </a: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620036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Inform and rally</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the people who stand</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behind your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9991933" y="50853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De-risk the pursuit of uncharted territory with strategic planning.</a:t>
            </a: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8103030"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2A377F59-2CEA-A448-A0BB-DF512500363A}"/>
              </a:ext>
            </a:extLst>
          </p:cNvPr>
          <p:cNvSpPr/>
          <p:nvPr/>
        </p:nvSpPr>
        <p:spPr>
          <a:xfrm>
            <a:off x="2196746" y="4782952"/>
            <a:ext cx="3791874" cy="1962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need to add icons for new service pages (once ready) – Digital + Social, creative</a:t>
            </a:r>
          </a:p>
        </p:txBody>
      </p:sp>
    </p:spTree>
    <p:extLst>
      <p:ext uri="{BB962C8B-B14F-4D97-AF65-F5344CB8AC3E}">
        <p14:creationId xmlns:p14="http://schemas.microsoft.com/office/powerpoint/2010/main" val="385842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9"/>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3">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4">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5"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21" name="Title 3">
            <a:extLst>
              <a:ext uri="{FF2B5EF4-FFF2-40B4-BE49-F238E27FC236}">
                <a16:creationId xmlns:a16="http://schemas.microsoft.com/office/drawing/2014/main" id="{BDD14503-A91A-514E-9CE2-2529C50B00C1}"/>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spTree>
    <p:extLst>
      <p:ext uri="{BB962C8B-B14F-4D97-AF65-F5344CB8AC3E}">
        <p14:creationId xmlns:p14="http://schemas.microsoft.com/office/powerpoint/2010/main" val="40294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24</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62626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[Explanation]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[Explanation]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
        <p:nvSpPr>
          <p:cNvPr id="14" name="Rectangle 13">
            <a:extLst>
              <a:ext uri="{FF2B5EF4-FFF2-40B4-BE49-F238E27FC236}">
                <a16:creationId xmlns:a16="http://schemas.microsoft.com/office/drawing/2014/main" id="{AC952CAC-AB04-7D43-9506-BD21EAD05BE8}"/>
              </a:ext>
            </a:extLst>
          </p:cNvPr>
          <p:cNvSpPr/>
          <p:nvPr/>
        </p:nvSpPr>
        <p:spPr>
          <a:xfrm>
            <a:off x="2839234" y="3806820"/>
            <a:ext cx="4674085" cy="151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Required slide for any program recommending MR, please fill in relevant targets for your prospect</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0"/>
              </a:spcBef>
            </a:pPr>
            <a:r>
              <a:rPr lang="en-US" sz="1600" dirty="0"/>
              <a:t>INK creates campaigns designed to provide a steady stream of communications results. Monthly scope is billed at our flat rate of $200/hour.</a:t>
            </a:r>
          </a:p>
          <a:p>
            <a:pPr>
              <a:spcBef>
                <a:spcPts val="0"/>
              </a:spcBef>
            </a:pPr>
            <a:endParaRPr lang="en-US" sz="1600" dirty="0"/>
          </a:p>
          <a:p>
            <a:pPr>
              <a:spcBef>
                <a:spcPts val="0"/>
              </a:spcBef>
            </a:pPr>
            <a:r>
              <a:rPr lang="en-US" sz="1600" dirty="0"/>
              <a:t>Our pricing includes the expertise of our communications, content, digital, and design teams, plus a wide variety of top research, monitoring, distribution, and measurement tools. Additionally, INK invests 10% of our own time in R&amp;D for each client. Unlike most of our industry, we pass through expenses incurred on your behalf without mark-up. </a:t>
            </a:r>
          </a:p>
          <a:p>
            <a:pPr>
              <a:spcBef>
                <a:spcPts val="0"/>
              </a:spcBef>
            </a:pPr>
            <a:endParaRPr lang="en-US" sz="1600" dirty="0"/>
          </a:p>
          <a:p>
            <a:pPr>
              <a:spcBef>
                <a:spcPts val="0"/>
              </a:spcBef>
            </a:pPr>
            <a:r>
              <a:rPr lang="en-US" sz="1600" dirty="0"/>
              <a:t>With new clients and projects, we require a deposit of 50% of the first month’s budget up front. We’ll apply that to your first month’s invoice and send it, and future monthly invoices, at the first of the month for the previous month’s work, payable within 30 days. Our invoices are detailed accounts of how 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How we bill</a:t>
            </a:r>
          </a:p>
        </p:txBody>
      </p:sp>
    </p:spTree>
    <p:extLst>
      <p:ext uri="{BB962C8B-B14F-4D97-AF65-F5344CB8AC3E}">
        <p14:creationId xmlns:p14="http://schemas.microsoft.com/office/powerpoint/2010/main" val="248418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42</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43</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44</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45</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46</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47</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48</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49</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p:txBody>
          <a:bodyPr/>
          <a:lstStyle/>
          <a:p>
            <a:r>
              <a:rPr lang="en-US" sz="1600" dirty="0"/>
              <a:t>The idea that we don’t work with every company that comes calling is often a surprise to employees and prospects alike. But fit is essential to the success of our communications programs, and we take that fit seriously. 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solidFill>
                  <a:schemeClr val="accent4"/>
                </a:solidFill>
              </a:rPr>
              <a:t>INK’S FIVE THINGS</a:t>
            </a:r>
          </a:p>
        </p:txBody>
      </p:sp>
      <p:sp>
        <p:nvSpPr>
          <p:cNvPr id="6" name="Rectangle 5">
            <a:extLst>
              <a:ext uri="{FF2B5EF4-FFF2-40B4-BE49-F238E27FC236}">
                <a16:creationId xmlns:a16="http://schemas.microsoft.com/office/drawing/2014/main" id="{CF163DB3-7C72-AD44-AE72-475D934E60A7}"/>
              </a:ext>
            </a:extLst>
          </p:cNvPr>
          <p:cNvSpPr/>
          <p:nvPr/>
        </p:nvSpPr>
        <p:spPr>
          <a:xfrm>
            <a:off x="74712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74712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74712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74712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OPEN TO A HOT START?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upfront research and ramp up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make sure we are all set up for quick wins and long-term program success? </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74712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POTENTIAL?</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think we can be successful for the client? Can we do good work that we’re proud of and that will have an impact?</a:t>
            </a:r>
            <a:endParaRPr lang="en-US"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1056660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52</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54</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62</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54382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71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72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73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74</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75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8</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4857998" cy="1131782"/>
          </a:xfrm>
        </p:spPr>
        <p:txBody>
          <a:bodyPr/>
          <a:lstStyle/>
          <a:p>
            <a:r>
              <a:rPr lang="en-US" dirty="0"/>
              <a:t>Our </a:t>
            </a:r>
            <a:br>
              <a:rPr lang="en-US" dirty="0"/>
            </a:br>
            <a:r>
              <a:rPr lang="en-US" dirty="0"/>
              <a:t>services</a:t>
            </a:r>
          </a:p>
        </p:txBody>
      </p:sp>
      <p:sp>
        <p:nvSpPr>
          <p:cNvPr id="7" name="Text Placeholder 6">
            <a:extLst>
              <a:ext uri="{FF2B5EF4-FFF2-40B4-BE49-F238E27FC236}">
                <a16:creationId xmlns:a16="http://schemas.microsoft.com/office/drawing/2014/main" id="{0E413606-32D6-DE4F-84F4-A183EF9F182B}"/>
              </a:ext>
            </a:extLst>
          </p:cNvPr>
          <p:cNvSpPr>
            <a:spLocks noGrp="1"/>
          </p:cNvSpPr>
          <p:nvPr>
            <p:ph type="body" idx="1"/>
          </p:nvPr>
        </p:nvSpPr>
        <p:spPr/>
        <p:txBody>
          <a:bodyPr/>
          <a:lstStyle/>
          <a:p>
            <a:r>
              <a:rPr lang="en-US" dirty="0"/>
              <a:t>INK has a wide breadth of PR, marketing, and creative services </a:t>
            </a:r>
            <a:br>
              <a:rPr lang="en-US" dirty="0"/>
            </a:br>
            <a:r>
              <a:rPr lang="en-US" dirty="0"/>
              <a:t>that we pull from to create compelling campaigns. We are constantly </a:t>
            </a:r>
            <a:br>
              <a:rPr lang="en-US" dirty="0"/>
            </a:br>
            <a:r>
              <a:rPr lang="en-US" dirty="0"/>
              <a:t>evolving our offerings, and the skillsets and expertise that drive them, </a:t>
            </a:r>
            <a:br>
              <a:rPr lang="en-US" dirty="0"/>
            </a:br>
            <a:r>
              <a:rPr lang="en-US" dirty="0"/>
              <a:t>to stay ahead of the communications curve.</a:t>
            </a:r>
            <a:br>
              <a:rPr lang="en-US" dirty="0"/>
            </a:br>
            <a:endParaRPr lang="en-US" dirty="0"/>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Define the face, voice,</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and purpose behind</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your company.</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Reach, relate, repeat. Media, analysts, influencers.</a:t>
            </a: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2407803"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Build brand trust with generous expertise.</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431195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Fill your funnel and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satisfy your sales team.  </a:t>
            </a: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620036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Inform and rally</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the people who stand</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behind your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9991933" y="50853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De-risk the pursuit of uncharted territory with strategic planning.</a:t>
            </a: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8103030"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13182457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83</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84</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85</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86</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87</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88</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89</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90</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91</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94</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95</a:t>
            </a:fld>
            <a:endParaRPr lang="en-US"/>
          </a:p>
        </p:txBody>
      </p:sp>
      <p:sp>
        <p:nvSpPr>
          <p:cNvPr id="4" name="Footer Placeholder 3"/>
          <p:cNvSpPr>
            <a:spLocks noGrp="1"/>
          </p:cNvSpPr>
          <p:nvPr>
            <p:ph type="ftr" sz="quarter" idx="3"/>
          </p:nvPr>
        </p:nvSpPr>
        <p:spPr/>
        <p:txBody>
          <a:bodyPr/>
          <a:lstStyle/>
          <a:p>
            <a:r>
              <a:rPr lang="en-US"/>
              <a:t>INK-CO.COM  |</a:t>
            </a:r>
            <a:endParaRPr lang="en-US" dirty="0"/>
          </a:p>
        </p:txBody>
      </p:sp>
      <p:sp>
        <p:nvSpPr>
          <p:cNvPr id="2" name="Title 1"/>
          <p:cNvSpPr>
            <a:spLocks noGrp="1"/>
          </p:cNvSpPr>
          <p:nvPr>
            <p:ph type="title"/>
          </p:nvPr>
        </p:nvSpPr>
        <p:spPr>
          <a:xfrm>
            <a:off x="518617" y="365126"/>
            <a:ext cx="11191164" cy="849525"/>
          </a:xfrm>
        </p:spPr>
        <p:txBody>
          <a:bodyPr/>
          <a:lstStyle/>
          <a:p>
            <a:r>
              <a:rPr lang="en-US" dirty="0"/>
              <a:t>Brand</a:t>
            </a:r>
            <a:br>
              <a:rPr lang="en-US" dirty="0"/>
            </a:br>
            <a:r>
              <a:rPr lang="en-US" dirty="0"/>
              <a:t>Framework</a:t>
            </a:r>
          </a:p>
        </p:txBody>
      </p:sp>
      <p:pic>
        <p:nvPicPr>
          <p:cNvPr id="15" name="Picture 14">
            <a:extLst>
              <a:ext uri="{FF2B5EF4-FFF2-40B4-BE49-F238E27FC236}">
                <a16:creationId xmlns:a16="http://schemas.microsoft.com/office/drawing/2014/main" id="{D2885129-2556-514B-84E4-0F4DE12DD4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263"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9" name="Picture 18">
            <a:extLst>
              <a:ext uri="{FF2B5EF4-FFF2-40B4-BE49-F238E27FC236}">
                <a16:creationId xmlns:a16="http://schemas.microsoft.com/office/drawing/2014/main" id="{4F4C4EF5-45A1-0940-9EA2-EF39DF6A85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0167"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EDF0FCAD-1D7C-8D45-8FA2-9BB4BECCF3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0225"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3" name="Picture 22">
            <a:extLst>
              <a:ext uri="{FF2B5EF4-FFF2-40B4-BE49-F238E27FC236}">
                <a16:creationId xmlns:a16="http://schemas.microsoft.com/office/drawing/2014/main" id="{4423FC83-C021-E049-81A8-BD7AEE841B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7975"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6A54B206-014F-084B-A2E7-6BF0894623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66879" y="13423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9" name="Picture 28">
            <a:extLst>
              <a:ext uri="{FF2B5EF4-FFF2-40B4-BE49-F238E27FC236}">
                <a16:creationId xmlns:a16="http://schemas.microsoft.com/office/drawing/2014/main" id="{1272F1C7-8CD2-9640-96C6-9C77779B2C6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55783"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31" name="Picture 30">
            <a:extLst>
              <a:ext uri="{FF2B5EF4-FFF2-40B4-BE49-F238E27FC236}">
                <a16:creationId xmlns:a16="http://schemas.microsoft.com/office/drawing/2014/main" id="{2ECF26E8-F412-A049-9BEA-42B3F62C359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44689"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sp>
        <p:nvSpPr>
          <p:cNvPr id="12" name="Rectangle 11">
            <a:extLst>
              <a:ext uri="{FF2B5EF4-FFF2-40B4-BE49-F238E27FC236}">
                <a16:creationId xmlns:a16="http://schemas.microsoft.com/office/drawing/2014/main" id="{7E00CDD1-C633-5D4C-B5F1-48CE05ED650B}"/>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0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2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3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4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5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6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96</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16992</TotalTime>
  <Words>10107</Words>
  <Application>Microsoft Macintosh PowerPoint</Application>
  <PresentationFormat>Widescreen</PresentationFormat>
  <Paragraphs>1188</Paragraphs>
  <Slides>96</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Brandon Grotesque</vt:lpstr>
      <vt:lpstr>Brandon Grotesque Light</vt:lpstr>
      <vt:lpstr>Calibri</vt:lpstr>
      <vt:lpstr>Helvetica Neue LT Std 55 Roman</vt:lpstr>
      <vt:lpstr>League Gothic</vt:lpstr>
      <vt:lpstr>Roboto</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What we can do  for you</vt:lpstr>
      <vt:lpstr>PowerPoint Presentation</vt:lpstr>
      <vt:lpstr>Meet INK’s leadership</vt:lpstr>
      <vt:lpstr>A leader in tech PR        A great place to work</vt:lpstr>
      <vt:lpstr>PowerPoint Presentation</vt:lpstr>
      <vt:lpstr>PowerPoint Presentation</vt:lpstr>
      <vt:lpstr>[key finding]</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  How we bill</vt:lpstr>
      <vt:lpstr>Our Pricing - breakdown of 20K monthly budget</vt:lpstr>
      <vt:lpstr>Our pricing –  COST BREAKDOWN</vt:lpstr>
      <vt:lpstr>PowerPoint Presentation</vt:lpstr>
      <vt:lpstr>Our approach  strategy pillars</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We’re in the Business of Value Creation.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Messaging  Workshop</vt:lpstr>
      <vt:lpstr>Repeatable process + Added value</vt:lpstr>
      <vt:lpstr>PowerPoint Presentation</vt:lpstr>
      <vt:lpstr>PowerPoint Presentation</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Brand Framework</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Kersa Leichner</cp:lastModifiedBy>
  <cp:revision>234</cp:revision>
  <cp:lastPrinted>2018-08-30T20:54:15Z</cp:lastPrinted>
  <dcterms:created xsi:type="dcterms:W3CDTF">2019-03-20T18:31:55Z</dcterms:created>
  <dcterms:modified xsi:type="dcterms:W3CDTF">2020-05-29T17:15:51Z</dcterms:modified>
</cp:coreProperties>
</file>